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7" r:id="rId2"/>
    <p:sldId id="258" r:id="rId3"/>
    <p:sldId id="262" r:id="rId4"/>
    <p:sldId id="1136" r:id="rId5"/>
    <p:sldId id="1137" r:id="rId6"/>
    <p:sldId id="260" r:id="rId7"/>
    <p:sldId id="259" r:id="rId8"/>
    <p:sldId id="1133" r:id="rId9"/>
    <p:sldId id="1138"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94660"/>
  </p:normalViewPr>
  <p:slideViewPr>
    <p:cSldViewPr snapToGrid="0">
      <p:cViewPr varScale="1">
        <p:scale>
          <a:sx n="107" d="100"/>
          <a:sy n="107" d="100"/>
        </p:scale>
        <p:origin x="46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Winka" userId="f22085af1345ad50" providerId="LiveId" clId="{903F1026-9A19-4F80-A556-BEDE955C2920}"/>
    <pc:docChg chg="undo custSel addSld delSld modSld sldOrd">
      <pc:chgData name="Michael Winka" userId="f22085af1345ad50" providerId="LiveId" clId="{903F1026-9A19-4F80-A556-BEDE955C2920}" dt="2026-03-19T15:13:36.165" v="5638" actId="20577"/>
      <pc:docMkLst>
        <pc:docMk/>
      </pc:docMkLst>
      <pc:sldChg chg="addSp delSp modSp mod ord">
        <pc:chgData name="Michael Winka" userId="f22085af1345ad50" providerId="LiveId" clId="{903F1026-9A19-4F80-A556-BEDE955C2920}" dt="2026-03-19T13:32:40.010" v="5069" actId="20577"/>
        <pc:sldMkLst>
          <pc:docMk/>
          <pc:sldMk cId="1371082448" sldId="257"/>
        </pc:sldMkLst>
        <pc:spChg chg="mod">
          <ac:chgData name="Michael Winka" userId="f22085af1345ad50" providerId="LiveId" clId="{903F1026-9A19-4F80-A556-BEDE955C2920}" dt="2026-03-16T19:30:48.436" v="4160" actId="255"/>
          <ac:spMkLst>
            <pc:docMk/>
            <pc:sldMk cId="1371082448" sldId="257"/>
            <ac:spMk id="2" creationId="{90FE6070-2780-F173-0146-974C6048AA6E}"/>
          </ac:spMkLst>
        </pc:spChg>
        <pc:spChg chg="mod">
          <ac:chgData name="Michael Winka" userId="f22085af1345ad50" providerId="LiveId" clId="{903F1026-9A19-4F80-A556-BEDE955C2920}" dt="2026-03-17T16:20:28.421" v="4994" actId="1076"/>
          <ac:spMkLst>
            <pc:docMk/>
            <pc:sldMk cId="1371082448" sldId="257"/>
            <ac:spMk id="3" creationId="{F0F1B624-E682-B924-60F6-D489F6370A7C}"/>
          </ac:spMkLst>
        </pc:spChg>
        <pc:spChg chg="mod ord">
          <ac:chgData name="Michael Winka" userId="f22085af1345ad50" providerId="LiveId" clId="{903F1026-9A19-4F80-A556-BEDE955C2920}" dt="2026-03-16T19:00:24.456" v="3347" actId="1076"/>
          <ac:spMkLst>
            <pc:docMk/>
            <pc:sldMk cId="1371082448" sldId="257"/>
            <ac:spMk id="5" creationId="{CD8DE81F-0386-B131-9E78-3D6F53A5BD45}"/>
          </ac:spMkLst>
        </pc:spChg>
        <pc:spChg chg="add mod">
          <ac:chgData name="Michael Winka" userId="f22085af1345ad50" providerId="LiveId" clId="{903F1026-9A19-4F80-A556-BEDE955C2920}" dt="2026-03-16T19:00:24.456" v="3347" actId="1076"/>
          <ac:spMkLst>
            <pc:docMk/>
            <pc:sldMk cId="1371082448" sldId="257"/>
            <ac:spMk id="6" creationId="{E08D63E1-CF1A-BD26-93DC-25FBD3478F2F}"/>
          </ac:spMkLst>
        </pc:spChg>
        <pc:spChg chg="add mod">
          <ac:chgData name="Michael Winka" userId="f22085af1345ad50" providerId="LiveId" clId="{903F1026-9A19-4F80-A556-BEDE955C2920}" dt="2026-03-16T19:00:24.456" v="3347" actId="1076"/>
          <ac:spMkLst>
            <pc:docMk/>
            <pc:sldMk cId="1371082448" sldId="257"/>
            <ac:spMk id="7" creationId="{C214B4BF-E658-32E5-0A05-75F1CFFF9EFE}"/>
          </ac:spMkLst>
        </pc:spChg>
        <pc:spChg chg="add mod">
          <ac:chgData name="Michael Winka" userId="f22085af1345ad50" providerId="LiveId" clId="{903F1026-9A19-4F80-A556-BEDE955C2920}" dt="2026-03-19T13:32:40.010" v="5069" actId="20577"/>
          <ac:spMkLst>
            <pc:docMk/>
            <pc:sldMk cId="1371082448" sldId="257"/>
            <ac:spMk id="12" creationId="{3EE13C1F-F9A6-E9C0-B8CC-721ED045EAA3}"/>
          </ac:spMkLst>
        </pc:spChg>
        <pc:picChg chg="mod">
          <ac:chgData name="Michael Winka" userId="f22085af1345ad50" providerId="LiveId" clId="{903F1026-9A19-4F80-A556-BEDE955C2920}" dt="2026-03-16T19:00:24.456" v="3347" actId="1076"/>
          <ac:picMkLst>
            <pc:docMk/>
            <pc:sldMk cId="1371082448" sldId="257"/>
            <ac:picMk id="4" creationId="{89340750-F5B6-FB42-29B5-4E11ACFAD631}"/>
          </ac:picMkLst>
        </pc:picChg>
        <pc:picChg chg="mod">
          <ac:chgData name="Michael Winka" userId="f22085af1345ad50" providerId="LiveId" clId="{903F1026-9A19-4F80-A556-BEDE955C2920}" dt="2026-03-16T19:00:24.456" v="3347" actId="1076"/>
          <ac:picMkLst>
            <pc:docMk/>
            <pc:sldMk cId="1371082448" sldId="257"/>
            <ac:picMk id="9" creationId="{402DDBDE-DB44-53CF-FD83-7CE24438DD53}"/>
          </ac:picMkLst>
        </pc:picChg>
        <pc:picChg chg="mod">
          <ac:chgData name="Michael Winka" userId="f22085af1345ad50" providerId="LiveId" clId="{903F1026-9A19-4F80-A556-BEDE955C2920}" dt="2026-03-16T19:00:24.456" v="3347" actId="1076"/>
          <ac:picMkLst>
            <pc:docMk/>
            <pc:sldMk cId="1371082448" sldId="257"/>
            <ac:picMk id="1026" creationId="{10925EB8-16AD-A0F8-936A-FECED403C791}"/>
          </ac:picMkLst>
        </pc:picChg>
      </pc:sldChg>
      <pc:sldChg chg="modSp mod">
        <pc:chgData name="Michael Winka" userId="f22085af1345ad50" providerId="LiveId" clId="{903F1026-9A19-4F80-A556-BEDE955C2920}" dt="2026-03-17T23:31:53.399" v="5045" actId="113"/>
        <pc:sldMkLst>
          <pc:docMk/>
          <pc:sldMk cId="2289639753" sldId="258"/>
        </pc:sldMkLst>
        <pc:spChg chg="mod">
          <ac:chgData name="Michael Winka" userId="f22085af1345ad50" providerId="LiveId" clId="{903F1026-9A19-4F80-A556-BEDE955C2920}" dt="2026-03-17T23:31:53.399" v="5045" actId="113"/>
          <ac:spMkLst>
            <pc:docMk/>
            <pc:sldMk cId="2289639753" sldId="258"/>
            <ac:spMk id="2" creationId="{5A1FF020-A23F-C19D-D5FB-638B16A521A2}"/>
          </ac:spMkLst>
        </pc:spChg>
      </pc:sldChg>
      <pc:sldChg chg="addSp delSp modSp mod">
        <pc:chgData name="Michael Winka" userId="f22085af1345ad50" providerId="LiveId" clId="{903F1026-9A19-4F80-A556-BEDE955C2920}" dt="2026-03-17T16:48:45.325" v="5028" actId="20577"/>
        <pc:sldMkLst>
          <pc:docMk/>
          <pc:sldMk cId="2440044554" sldId="260"/>
        </pc:sldMkLst>
        <pc:spChg chg="add mod">
          <ac:chgData name="Michael Winka" userId="f22085af1345ad50" providerId="LiveId" clId="{903F1026-9A19-4F80-A556-BEDE955C2920}" dt="2026-03-17T16:48:45.325" v="5028" actId="20577"/>
          <ac:spMkLst>
            <pc:docMk/>
            <pc:sldMk cId="2440044554" sldId="260"/>
            <ac:spMk id="2" creationId="{8B10D143-3CAD-2253-C4A8-319965E1285D}"/>
          </ac:spMkLst>
        </pc:spChg>
        <pc:picChg chg="mod">
          <ac:chgData name="Michael Winka" userId="f22085af1345ad50" providerId="LiveId" clId="{903F1026-9A19-4F80-A556-BEDE955C2920}" dt="2026-03-17T16:46:14.701" v="5007" actId="14100"/>
          <ac:picMkLst>
            <pc:docMk/>
            <pc:sldMk cId="2440044554" sldId="260"/>
            <ac:picMk id="3" creationId="{07D79040-38BB-A25D-ACA8-8DA467A07B0A}"/>
          </ac:picMkLst>
        </pc:picChg>
        <pc:picChg chg="add del mod">
          <ac:chgData name="Michael Winka" userId="f22085af1345ad50" providerId="LiveId" clId="{903F1026-9A19-4F80-A556-BEDE955C2920}" dt="2026-03-17T16:46:10.207" v="5006" actId="14100"/>
          <ac:picMkLst>
            <pc:docMk/>
            <pc:sldMk cId="2440044554" sldId="260"/>
            <ac:picMk id="5" creationId="{B6494FDF-B91F-523F-475D-9E5253A444ED}"/>
          </ac:picMkLst>
        </pc:picChg>
        <pc:cxnChg chg="add mod">
          <ac:chgData name="Michael Winka" userId="f22085af1345ad50" providerId="LiveId" clId="{903F1026-9A19-4F80-A556-BEDE955C2920}" dt="2026-03-17T16:48:30.242" v="5019" actId="1582"/>
          <ac:cxnSpMkLst>
            <pc:docMk/>
            <pc:sldMk cId="2440044554" sldId="260"/>
            <ac:cxnSpMk id="8" creationId="{FE8E95F6-AB4A-2BBA-F251-8D29216A413F}"/>
          </ac:cxnSpMkLst>
        </pc:cxnChg>
        <pc:cxnChg chg="add mod">
          <ac:chgData name="Michael Winka" userId="f22085af1345ad50" providerId="LiveId" clId="{903F1026-9A19-4F80-A556-BEDE955C2920}" dt="2026-03-17T16:48:18.392" v="5017" actId="1582"/>
          <ac:cxnSpMkLst>
            <pc:docMk/>
            <pc:sldMk cId="2440044554" sldId="260"/>
            <ac:cxnSpMk id="12" creationId="{152E7956-4E5C-784A-FEC7-3FCBDDF5869E}"/>
          </ac:cxnSpMkLst>
        </pc:cxnChg>
      </pc:sldChg>
      <pc:sldChg chg="addSp modSp new mod ord">
        <pc:chgData name="Michael Winka" userId="f22085af1345ad50" providerId="LiveId" clId="{903F1026-9A19-4F80-A556-BEDE955C2920}" dt="2026-03-19T15:04:24.226" v="5236" actId="255"/>
        <pc:sldMkLst>
          <pc:docMk/>
          <pc:sldMk cId="1423447088" sldId="262"/>
        </pc:sldMkLst>
        <pc:spChg chg="add mod">
          <ac:chgData name="Michael Winka" userId="f22085af1345ad50" providerId="LiveId" clId="{903F1026-9A19-4F80-A556-BEDE955C2920}" dt="2026-03-19T15:04:24.226" v="5236" actId="255"/>
          <ac:spMkLst>
            <pc:docMk/>
            <pc:sldMk cId="1423447088" sldId="262"/>
            <ac:spMk id="2" creationId="{72110E62-B958-F17D-C062-2D266715D650}"/>
          </ac:spMkLst>
        </pc:spChg>
        <pc:picChg chg="add mod ord">
          <ac:chgData name="Michael Winka" userId="f22085af1345ad50" providerId="LiveId" clId="{903F1026-9A19-4F80-A556-BEDE955C2920}" dt="2026-03-17T15:53:09.946" v="4951" actId="14100"/>
          <ac:picMkLst>
            <pc:docMk/>
            <pc:sldMk cId="1423447088" sldId="262"/>
            <ac:picMk id="4" creationId="{A5D1EA27-7105-3396-CBF0-3AB511534224}"/>
          </ac:picMkLst>
        </pc:picChg>
      </pc:sldChg>
      <pc:sldChg chg="modSp add mod">
        <pc:chgData name="Michael Winka" userId="f22085af1345ad50" providerId="LiveId" clId="{903F1026-9A19-4F80-A556-BEDE955C2920}" dt="2026-03-17T15:05:38.245" v="4175" actId="20577"/>
        <pc:sldMkLst>
          <pc:docMk/>
          <pc:sldMk cId="3014450751" sldId="1133"/>
        </pc:sldMkLst>
        <pc:spChg chg="mod">
          <ac:chgData name="Michael Winka" userId="f22085af1345ad50" providerId="LiveId" clId="{903F1026-9A19-4F80-A556-BEDE955C2920}" dt="2026-03-17T15:05:38.245" v="4175" actId="20577"/>
          <ac:spMkLst>
            <pc:docMk/>
            <pc:sldMk cId="3014450751" sldId="1133"/>
            <ac:spMk id="518147" creationId="{00000000-0000-0000-0000-000000000000}"/>
          </ac:spMkLst>
        </pc:spChg>
        <pc:picChg chg="mod">
          <ac:chgData name="Michael Winka" userId="f22085af1345ad50" providerId="LiveId" clId="{903F1026-9A19-4F80-A556-BEDE955C2920}" dt="2026-03-16T19:04:42.455" v="3375" actId="14100"/>
          <ac:picMkLst>
            <pc:docMk/>
            <pc:sldMk cId="3014450751" sldId="1133"/>
            <ac:picMk id="8" creationId="{EAA038DE-BE09-B81C-72EB-D2EC52108B23}"/>
          </ac:picMkLst>
        </pc:picChg>
      </pc:sldChg>
      <pc:sldChg chg="modSp add mod">
        <pc:chgData name="Michael Winka" userId="f22085af1345ad50" providerId="LiveId" clId="{903F1026-9A19-4F80-A556-BEDE955C2920}" dt="2026-03-19T15:03:38.104" v="5192" actId="20577"/>
        <pc:sldMkLst>
          <pc:docMk/>
          <pc:sldMk cId="3176871161" sldId="1136"/>
        </pc:sldMkLst>
        <pc:spChg chg="mod">
          <ac:chgData name="Michael Winka" userId="f22085af1345ad50" providerId="LiveId" clId="{903F1026-9A19-4F80-A556-BEDE955C2920}" dt="2026-03-19T15:03:38.104" v="5192" actId="20577"/>
          <ac:spMkLst>
            <pc:docMk/>
            <pc:sldMk cId="3176871161" sldId="1136"/>
            <ac:spMk id="2" creationId="{604825DE-9D20-7A99-B34C-F4430AFA3F9C}"/>
          </ac:spMkLst>
        </pc:spChg>
      </pc:sldChg>
      <pc:sldChg chg="modSp add mod">
        <pc:chgData name="Michael Winka" userId="f22085af1345ad50" providerId="LiveId" clId="{903F1026-9A19-4F80-A556-BEDE955C2920}" dt="2026-03-17T15:48:18.160" v="4849" actId="255"/>
        <pc:sldMkLst>
          <pc:docMk/>
          <pc:sldMk cId="56937573" sldId="1137"/>
        </pc:sldMkLst>
        <pc:spChg chg="mod">
          <ac:chgData name="Michael Winka" userId="f22085af1345ad50" providerId="LiveId" clId="{903F1026-9A19-4F80-A556-BEDE955C2920}" dt="2026-03-17T15:48:18.160" v="4849" actId="255"/>
          <ac:spMkLst>
            <pc:docMk/>
            <pc:sldMk cId="56937573" sldId="1137"/>
            <ac:spMk id="2" creationId="{A30B8929-E44E-D7DB-29CD-A823B7BA20D2}"/>
          </ac:spMkLst>
        </pc:spChg>
      </pc:sldChg>
      <pc:sldChg chg="addSp modSp new mod">
        <pc:chgData name="Michael Winka" userId="f22085af1345ad50" providerId="LiveId" clId="{903F1026-9A19-4F80-A556-BEDE955C2920}" dt="2026-03-19T15:13:36.165" v="5638" actId="20577"/>
        <pc:sldMkLst>
          <pc:docMk/>
          <pc:sldMk cId="994579223" sldId="1138"/>
        </pc:sldMkLst>
        <pc:spChg chg="add mod">
          <ac:chgData name="Michael Winka" userId="f22085af1345ad50" providerId="LiveId" clId="{903F1026-9A19-4F80-A556-BEDE955C2920}" dt="2026-03-19T15:13:36.165" v="5638" actId="20577"/>
          <ac:spMkLst>
            <pc:docMk/>
            <pc:sldMk cId="994579223" sldId="1138"/>
            <ac:spMk id="2" creationId="{EF41ADB9-5DBC-E758-F293-809ED0B32E9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1E70DD-5B16-44F0-BDF0-342448D92A3F}" type="datetimeFigureOut">
              <a:rPr lang="en-US" smtClean="0"/>
              <a:t>3/17/2026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F9C496-B98A-4043-9D0E-87770B8BB203}" type="slidenum">
              <a:rPr lang="en-US" smtClean="0"/>
              <a:t>‹#›</a:t>
            </a:fld>
            <a:endParaRPr lang="en-US"/>
          </a:p>
        </p:txBody>
      </p:sp>
    </p:spTree>
    <p:extLst>
      <p:ext uri="{BB962C8B-B14F-4D97-AF65-F5344CB8AC3E}">
        <p14:creationId xmlns:p14="http://schemas.microsoft.com/office/powerpoint/2010/main" val="3701034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F9C496-B98A-4043-9D0E-87770B8BB203}" type="slidenum">
              <a:rPr lang="en-US" smtClean="0"/>
              <a:t>3</a:t>
            </a:fld>
            <a:endParaRPr lang="en-US"/>
          </a:p>
        </p:txBody>
      </p:sp>
    </p:spTree>
    <p:extLst>
      <p:ext uri="{BB962C8B-B14F-4D97-AF65-F5344CB8AC3E}">
        <p14:creationId xmlns:p14="http://schemas.microsoft.com/office/powerpoint/2010/main" val="1954607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6290460" y="8856171"/>
            <a:ext cx="155057" cy="167617"/>
          </a:xfrm>
          <a:ln/>
        </p:spPr>
        <p:txBody>
          <a:bodyPr/>
          <a:lstStyle/>
          <a:p>
            <a:fld id="{5B615F17-C3AE-4410-A22A-F4991619EF1E}" type="slidenum">
              <a:rPr lang="en-US" altLang="en-US"/>
              <a:pPr/>
              <a:t>8</a:t>
            </a:fld>
            <a:endParaRPr lang="en-US" altLang="en-US"/>
          </a:p>
        </p:txBody>
      </p:sp>
      <p:sp>
        <p:nvSpPr>
          <p:cNvPr id="519170" name="Rectangle 2"/>
          <p:cNvSpPr>
            <a:spLocks noGrp="1" noRot="1" noChangeAspect="1" noChangeArrowheads="1" noTextEdit="1"/>
          </p:cNvSpPr>
          <p:nvPr>
            <p:ph type="sldImg"/>
          </p:nvPr>
        </p:nvSpPr>
        <p:spPr>
          <a:xfrm>
            <a:off x="-136525" y="576263"/>
            <a:ext cx="7197725" cy="4049712"/>
          </a:xfrm>
          <a:ln/>
        </p:spPr>
      </p:sp>
      <p:sp>
        <p:nvSpPr>
          <p:cNvPr id="519171" name="Rectangle 3"/>
          <p:cNvSpPr>
            <a:spLocks noGrp="1" noChangeArrowheads="1"/>
          </p:cNvSpPr>
          <p:nvPr>
            <p:ph type="body" idx="1"/>
          </p:nvPr>
        </p:nvSpPr>
        <p:spPr>
          <a:xfrm>
            <a:off x="480529" y="4946340"/>
            <a:ext cx="5964990" cy="487613"/>
          </a:xfrm>
        </p:spPr>
        <p:txBody>
          <a:bodyPr/>
          <a:lstStyle/>
          <a:p>
            <a:r>
              <a:rPr lang="en-US" altLang="en-US"/>
              <a:t>Residential customers have realized clear benefits as well…..</a:t>
            </a:r>
          </a:p>
          <a:p>
            <a:endParaRPr lang="en-US" altLang="en-US"/>
          </a:p>
        </p:txBody>
      </p:sp>
    </p:spTree>
    <p:extLst>
      <p:ext uri="{BB962C8B-B14F-4D97-AF65-F5344CB8AC3E}">
        <p14:creationId xmlns:p14="http://schemas.microsoft.com/office/powerpoint/2010/main" val="2738543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239EA2-AB75-4AA1-9407-837212962A4B}" type="datetimeFigureOut">
              <a:rPr lang="en-US" smtClean="0"/>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2E58B-90B1-4EC0-BB81-60511CC3A0B5}" type="slidenum">
              <a:rPr lang="en-US" smtClean="0"/>
              <a:t>‹#›</a:t>
            </a:fld>
            <a:endParaRPr lang="en-US"/>
          </a:p>
        </p:txBody>
      </p:sp>
    </p:spTree>
    <p:extLst>
      <p:ext uri="{BB962C8B-B14F-4D97-AF65-F5344CB8AC3E}">
        <p14:creationId xmlns:p14="http://schemas.microsoft.com/office/powerpoint/2010/main" val="2418909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239EA2-AB75-4AA1-9407-837212962A4B}" type="datetimeFigureOut">
              <a:rPr lang="en-US" smtClean="0"/>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2E58B-90B1-4EC0-BB81-60511CC3A0B5}" type="slidenum">
              <a:rPr lang="en-US" smtClean="0"/>
              <a:t>‹#›</a:t>
            </a:fld>
            <a:endParaRPr lang="en-US"/>
          </a:p>
        </p:txBody>
      </p:sp>
    </p:spTree>
    <p:extLst>
      <p:ext uri="{BB962C8B-B14F-4D97-AF65-F5344CB8AC3E}">
        <p14:creationId xmlns:p14="http://schemas.microsoft.com/office/powerpoint/2010/main" val="386909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239EA2-AB75-4AA1-9407-837212962A4B}" type="datetimeFigureOut">
              <a:rPr lang="en-US" smtClean="0"/>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2E58B-90B1-4EC0-BB81-60511CC3A0B5}"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41166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239EA2-AB75-4AA1-9407-837212962A4B}" type="datetimeFigureOut">
              <a:rPr lang="en-US" smtClean="0"/>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2E58B-90B1-4EC0-BB81-60511CC3A0B5}" type="slidenum">
              <a:rPr lang="en-US" smtClean="0"/>
              <a:t>‹#›</a:t>
            </a:fld>
            <a:endParaRPr lang="en-US"/>
          </a:p>
        </p:txBody>
      </p:sp>
    </p:spTree>
    <p:extLst>
      <p:ext uri="{BB962C8B-B14F-4D97-AF65-F5344CB8AC3E}">
        <p14:creationId xmlns:p14="http://schemas.microsoft.com/office/powerpoint/2010/main" val="3407976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239EA2-AB75-4AA1-9407-837212962A4B}" type="datetimeFigureOut">
              <a:rPr lang="en-US" smtClean="0"/>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2E58B-90B1-4EC0-BB81-60511CC3A0B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96170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239EA2-AB75-4AA1-9407-837212962A4B}" type="datetimeFigureOut">
              <a:rPr lang="en-US" smtClean="0"/>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2E58B-90B1-4EC0-BB81-60511CC3A0B5}" type="slidenum">
              <a:rPr lang="en-US" smtClean="0"/>
              <a:t>‹#›</a:t>
            </a:fld>
            <a:endParaRPr lang="en-US"/>
          </a:p>
        </p:txBody>
      </p:sp>
    </p:spTree>
    <p:extLst>
      <p:ext uri="{BB962C8B-B14F-4D97-AF65-F5344CB8AC3E}">
        <p14:creationId xmlns:p14="http://schemas.microsoft.com/office/powerpoint/2010/main" val="827874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239EA2-AB75-4AA1-9407-837212962A4B}" type="datetimeFigureOut">
              <a:rPr lang="en-US" smtClean="0"/>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2E58B-90B1-4EC0-BB81-60511CC3A0B5}" type="slidenum">
              <a:rPr lang="en-US" smtClean="0"/>
              <a:t>‹#›</a:t>
            </a:fld>
            <a:endParaRPr lang="en-US"/>
          </a:p>
        </p:txBody>
      </p:sp>
    </p:spTree>
    <p:extLst>
      <p:ext uri="{BB962C8B-B14F-4D97-AF65-F5344CB8AC3E}">
        <p14:creationId xmlns:p14="http://schemas.microsoft.com/office/powerpoint/2010/main" val="4145568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239EA2-AB75-4AA1-9407-837212962A4B}" type="datetimeFigureOut">
              <a:rPr lang="en-US" smtClean="0"/>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2E58B-90B1-4EC0-BB81-60511CC3A0B5}" type="slidenum">
              <a:rPr lang="en-US" smtClean="0"/>
              <a:t>‹#›</a:t>
            </a:fld>
            <a:endParaRPr lang="en-US"/>
          </a:p>
        </p:txBody>
      </p:sp>
    </p:spTree>
    <p:extLst>
      <p:ext uri="{BB962C8B-B14F-4D97-AF65-F5344CB8AC3E}">
        <p14:creationId xmlns:p14="http://schemas.microsoft.com/office/powerpoint/2010/main" val="1942717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239EA2-AB75-4AA1-9407-837212962A4B}" type="datetimeFigureOut">
              <a:rPr lang="en-US" smtClean="0"/>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2E58B-90B1-4EC0-BB81-60511CC3A0B5}" type="slidenum">
              <a:rPr lang="en-US" smtClean="0"/>
              <a:t>‹#›</a:t>
            </a:fld>
            <a:endParaRPr lang="en-US"/>
          </a:p>
        </p:txBody>
      </p:sp>
    </p:spTree>
    <p:extLst>
      <p:ext uri="{BB962C8B-B14F-4D97-AF65-F5344CB8AC3E}">
        <p14:creationId xmlns:p14="http://schemas.microsoft.com/office/powerpoint/2010/main" val="1337495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239EA2-AB75-4AA1-9407-837212962A4B}" type="datetimeFigureOut">
              <a:rPr lang="en-US" smtClean="0"/>
              <a:t>3/17/2026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2E58B-90B1-4EC0-BB81-60511CC3A0B5}" type="slidenum">
              <a:rPr lang="en-US" smtClean="0"/>
              <a:t>‹#›</a:t>
            </a:fld>
            <a:endParaRPr lang="en-US"/>
          </a:p>
        </p:txBody>
      </p:sp>
    </p:spTree>
    <p:extLst>
      <p:ext uri="{BB962C8B-B14F-4D97-AF65-F5344CB8AC3E}">
        <p14:creationId xmlns:p14="http://schemas.microsoft.com/office/powerpoint/2010/main" val="1761403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239EA2-AB75-4AA1-9407-837212962A4B}" type="datetimeFigureOut">
              <a:rPr lang="en-US" smtClean="0"/>
              <a:t>3/17/2026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E2E58B-90B1-4EC0-BB81-60511CC3A0B5}" type="slidenum">
              <a:rPr lang="en-US" smtClean="0"/>
              <a:t>‹#›</a:t>
            </a:fld>
            <a:endParaRPr lang="en-US"/>
          </a:p>
        </p:txBody>
      </p:sp>
    </p:spTree>
    <p:extLst>
      <p:ext uri="{BB962C8B-B14F-4D97-AF65-F5344CB8AC3E}">
        <p14:creationId xmlns:p14="http://schemas.microsoft.com/office/powerpoint/2010/main" val="156101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239EA2-AB75-4AA1-9407-837212962A4B}" type="datetimeFigureOut">
              <a:rPr lang="en-US" smtClean="0"/>
              <a:t>3/17/2026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E2E58B-90B1-4EC0-BB81-60511CC3A0B5}" type="slidenum">
              <a:rPr lang="en-US" smtClean="0"/>
              <a:t>‹#›</a:t>
            </a:fld>
            <a:endParaRPr lang="en-US"/>
          </a:p>
        </p:txBody>
      </p:sp>
    </p:spTree>
    <p:extLst>
      <p:ext uri="{BB962C8B-B14F-4D97-AF65-F5344CB8AC3E}">
        <p14:creationId xmlns:p14="http://schemas.microsoft.com/office/powerpoint/2010/main" val="3075133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239EA2-AB75-4AA1-9407-837212962A4B}" type="datetimeFigureOut">
              <a:rPr lang="en-US" smtClean="0"/>
              <a:t>3/17/2026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E2E58B-90B1-4EC0-BB81-60511CC3A0B5}" type="slidenum">
              <a:rPr lang="en-US" smtClean="0"/>
              <a:t>‹#›</a:t>
            </a:fld>
            <a:endParaRPr lang="en-US"/>
          </a:p>
        </p:txBody>
      </p:sp>
    </p:spTree>
    <p:extLst>
      <p:ext uri="{BB962C8B-B14F-4D97-AF65-F5344CB8AC3E}">
        <p14:creationId xmlns:p14="http://schemas.microsoft.com/office/powerpoint/2010/main" val="3727400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39EA2-AB75-4AA1-9407-837212962A4B}" type="datetimeFigureOut">
              <a:rPr lang="en-US" smtClean="0"/>
              <a:t>3/17/2026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E2E58B-90B1-4EC0-BB81-60511CC3A0B5}" type="slidenum">
              <a:rPr lang="en-US" smtClean="0"/>
              <a:t>‹#›</a:t>
            </a:fld>
            <a:endParaRPr lang="en-US"/>
          </a:p>
        </p:txBody>
      </p:sp>
    </p:spTree>
    <p:extLst>
      <p:ext uri="{BB962C8B-B14F-4D97-AF65-F5344CB8AC3E}">
        <p14:creationId xmlns:p14="http://schemas.microsoft.com/office/powerpoint/2010/main" val="1783302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239EA2-AB75-4AA1-9407-837212962A4B}" type="datetimeFigureOut">
              <a:rPr lang="en-US" smtClean="0"/>
              <a:t>3/17/2026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E2E58B-90B1-4EC0-BB81-60511CC3A0B5}" type="slidenum">
              <a:rPr lang="en-US" smtClean="0"/>
              <a:t>‹#›</a:t>
            </a:fld>
            <a:endParaRPr lang="en-US"/>
          </a:p>
        </p:txBody>
      </p:sp>
    </p:spTree>
    <p:extLst>
      <p:ext uri="{BB962C8B-B14F-4D97-AF65-F5344CB8AC3E}">
        <p14:creationId xmlns:p14="http://schemas.microsoft.com/office/powerpoint/2010/main" val="449042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239EA2-AB75-4AA1-9407-837212962A4B}" type="datetimeFigureOut">
              <a:rPr lang="en-US" smtClean="0"/>
              <a:t>3/17/2026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E2E58B-90B1-4EC0-BB81-60511CC3A0B5}" type="slidenum">
              <a:rPr lang="en-US" smtClean="0"/>
              <a:t>‹#›</a:t>
            </a:fld>
            <a:endParaRPr lang="en-US"/>
          </a:p>
        </p:txBody>
      </p:sp>
    </p:spTree>
    <p:extLst>
      <p:ext uri="{BB962C8B-B14F-4D97-AF65-F5344CB8AC3E}">
        <p14:creationId xmlns:p14="http://schemas.microsoft.com/office/powerpoint/2010/main" val="750409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1239EA2-AB75-4AA1-9407-837212962A4B}" type="datetimeFigureOut">
              <a:rPr lang="en-US" smtClean="0"/>
              <a:t>3/17/2026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2E2E58B-90B1-4EC0-BB81-60511CC3A0B5}" type="slidenum">
              <a:rPr lang="en-US" smtClean="0"/>
              <a:t>‹#›</a:t>
            </a:fld>
            <a:endParaRPr lang="en-US"/>
          </a:p>
        </p:txBody>
      </p:sp>
    </p:spTree>
    <p:extLst>
      <p:ext uri="{BB962C8B-B14F-4D97-AF65-F5344CB8AC3E}">
        <p14:creationId xmlns:p14="http://schemas.microsoft.com/office/powerpoint/2010/main" val="5279817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7.xml"/><Relationship Id="rId4" Type="http://schemas.openxmlformats.org/officeDocument/2006/relationships/hyperlink" Target="https://www.rtoinsider.com/70686-five-pjm-states-bills-requiring-utilities-file-stakeholder-votes/"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FE6070-2780-F173-0146-974C6048AA6E}"/>
              </a:ext>
            </a:extLst>
          </p:cNvPr>
          <p:cNvSpPr txBox="1"/>
          <p:nvPr/>
        </p:nvSpPr>
        <p:spPr>
          <a:xfrm>
            <a:off x="585477" y="224151"/>
            <a:ext cx="6643101" cy="954107"/>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What are Virtual Power Plants (VPP)? </a:t>
            </a:r>
          </a:p>
          <a:p>
            <a:r>
              <a:rPr lang="en-US" sz="2800" b="1" dirty="0">
                <a:latin typeface="Arial" panose="020B0604020202020204" pitchFamily="34" charset="0"/>
                <a:cs typeface="Arial" panose="020B0604020202020204" pitchFamily="34" charset="0"/>
              </a:rPr>
              <a:t>and What do VPP Do?</a:t>
            </a:r>
          </a:p>
        </p:txBody>
      </p:sp>
      <p:sp>
        <p:nvSpPr>
          <p:cNvPr id="3" name="TextBox 2">
            <a:extLst>
              <a:ext uri="{FF2B5EF4-FFF2-40B4-BE49-F238E27FC236}">
                <a16:creationId xmlns:a16="http://schemas.microsoft.com/office/drawing/2014/main" id="{F0F1B624-E682-B924-60F6-D489F6370A7C}"/>
              </a:ext>
            </a:extLst>
          </p:cNvPr>
          <p:cNvSpPr txBox="1"/>
          <p:nvPr/>
        </p:nvSpPr>
        <p:spPr>
          <a:xfrm>
            <a:off x="431897" y="5324939"/>
            <a:ext cx="2265364" cy="923330"/>
          </a:xfrm>
          <a:prstGeom prst="rect">
            <a:avLst/>
          </a:prstGeom>
          <a:noFill/>
        </p:spPr>
        <p:txBody>
          <a:bodyPr wrap="none" rtlCol="0">
            <a:spAutoFit/>
          </a:bodyPr>
          <a:lstStyle/>
          <a:p>
            <a:r>
              <a:rPr lang="en-US" dirty="0"/>
              <a:t>Michael Winka</a:t>
            </a:r>
          </a:p>
          <a:p>
            <a:r>
              <a:rPr lang="en-US" dirty="0"/>
              <a:t>New Jersey –NJ-ECN</a:t>
            </a:r>
          </a:p>
          <a:p>
            <a:r>
              <a:rPr lang="en-US" dirty="0"/>
              <a:t>March 19, 2026 </a:t>
            </a:r>
          </a:p>
        </p:txBody>
      </p:sp>
      <p:pic>
        <p:nvPicPr>
          <p:cNvPr id="1026" name="Picture 2">
            <a:extLst>
              <a:ext uri="{FF2B5EF4-FFF2-40B4-BE49-F238E27FC236}">
                <a16:creationId xmlns:a16="http://schemas.microsoft.com/office/drawing/2014/main" id="{10925EB8-16AD-A0F8-936A-FECED403C7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2032" y="4297188"/>
            <a:ext cx="2088776" cy="16053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Power Markets 101: How Competition Keeps the Lights On — and Costs Down -  EPSA">
            <a:extLst>
              <a:ext uri="{FF2B5EF4-FFF2-40B4-BE49-F238E27FC236}">
                <a16:creationId xmlns:a16="http://schemas.microsoft.com/office/drawing/2014/main" id="{89340750-F5B6-FB42-29B5-4E11ACFAD6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9098" y="1835223"/>
            <a:ext cx="2772943" cy="21862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02DDBDE-DB44-53CF-FD83-7CE24438DD53}"/>
              </a:ext>
            </a:extLst>
          </p:cNvPr>
          <p:cNvPicPr>
            <a:picLocks noChangeAspect="1"/>
          </p:cNvPicPr>
          <p:nvPr/>
        </p:nvPicPr>
        <p:blipFill>
          <a:blip r:embed="rId4"/>
          <a:stretch>
            <a:fillRect/>
          </a:stretch>
        </p:blipFill>
        <p:spPr>
          <a:xfrm>
            <a:off x="5414026" y="1725110"/>
            <a:ext cx="1495312" cy="1709172"/>
          </a:xfrm>
          <a:prstGeom prst="rect">
            <a:avLst/>
          </a:prstGeom>
        </p:spPr>
      </p:pic>
      <p:sp>
        <p:nvSpPr>
          <p:cNvPr id="5" name="Thought Bubble: Cloud 4">
            <a:extLst>
              <a:ext uri="{FF2B5EF4-FFF2-40B4-BE49-F238E27FC236}">
                <a16:creationId xmlns:a16="http://schemas.microsoft.com/office/drawing/2014/main" id="{CD8DE81F-0386-B131-9E78-3D6F53A5BD45}"/>
              </a:ext>
            </a:extLst>
          </p:cNvPr>
          <p:cNvSpPr/>
          <p:nvPr/>
        </p:nvSpPr>
        <p:spPr>
          <a:xfrm>
            <a:off x="4960161" y="1524690"/>
            <a:ext cx="2425906" cy="2496778"/>
          </a:xfrm>
          <a:prstGeom prst="cloudCallout">
            <a:avLst>
              <a:gd name="adj1" fmla="val -45666"/>
              <a:gd name="adj2" fmla="val 71979"/>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08D63E1-CF1A-BD26-93DC-25FBD3478F2F}"/>
              </a:ext>
            </a:extLst>
          </p:cNvPr>
          <p:cNvSpPr txBox="1"/>
          <p:nvPr/>
        </p:nvSpPr>
        <p:spPr>
          <a:xfrm>
            <a:off x="2200367" y="1374837"/>
            <a:ext cx="2206053" cy="369332"/>
          </a:xfrm>
          <a:prstGeom prst="rect">
            <a:avLst/>
          </a:prstGeom>
          <a:noFill/>
        </p:spPr>
        <p:txBody>
          <a:bodyPr wrap="none" rtlCol="0">
            <a:spAutoFit/>
          </a:bodyPr>
          <a:lstStyle/>
          <a:p>
            <a:r>
              <a:rPr lang="en-US" dirty="0"/>
              <a:t>What we have now </a:t>
            </a:r>
          </a:p>
        </p:txBody>
      </p:sp>
      <p:sp>
        <p:nvSpPr>
          <p:cNvPr id="7" name="TextBox 6">
            <a:extLst>
              <a:ext uri="{FF2B5EF4-FFF2-40B4-BE49-F238E27FC236}">
                <a16:creationId xmlns:a16="http://schemas.microsoft.com/office/drawing/2014/main" id="{C214B4BF-E658-32E5-0A05-75F1CFFF9EFE}"/>
              </a:ext>
            </a:extLst>
          </p:cNvPr>
          <p:cNvSpPr txBox="1"/>
          <p:nvPr/>
        </p:nvSpPr>
        <p:spPr>
          <a:xfrm>
            <a:off x="5056095" y="1055148"/>
            <a:ext cx="4830168" cy="369332"/>
          </a:xfrm>
          <a:prstGeom prst="rect">
            <a:avLst/>
          </a:prstGeom>
          <a:noFill/>
        </p:spPr>
        <p:txBody>
          <a:bodyPr wrap="none" rtlCol="0">
            <a:spAutoFit/>
          </a:bodyPr>
          <a:lstStyle/>
          <a:p>
            <a:r>
              <a:rPr lang="en-US" dirty="0"/>
              <a:t>What we have been dreaming of for 25 years</a:t>
            </a:r>
          </a:p>
        </p:txBody>
      </p:sp>
      <p:sp>
        <p:nvSpPr>
          <p:cNvPr id="12" name="TextBox 11">
            <a:extLst>
              <a:ext uri="{FF2B5EF4-FFF2-40B4-BE49-F238E27FC236}">
                <a16:creationId xmlns:a16="http://schemas.microsoft.com/office/drawing/2014/main" id="{3EE13C1F-F9A6-E9C0-B8CC-721ED045EAA3}"/>
              </a:ext>
            </a:extLst>
          </p:cNvPr>
          <p:cNvSpPr txBox="1"/>
          <p:nvPr/>
        </p:nvSpPr>
        <p:spPr>
          <a:xfrm>
            <a:off x="6261197" y="4540109"/>
            <a:ext cx="4830168" cy="1938992"/>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VPP 101 – The Basics</a:t>
            </a:r>
          </a:p>
          <a:p>
            <a:r>
              <a:rPr lang="en-US" sz="2400" b="1" dirty="0">
                <a:latin typeface="Arial" panose="020B0604020202020204" pitchFamily="34" charset="0"/>
                <a:cs typeface="Arial" panose="020B0604020202020204" pitchFamily="34" charset="0"/>
              </a:rPr>
              <a:t>The Definitions of “VPP things”</a:t>
            </a:r>
          </a:p>
          <a:p>
            <a:r>
              <a:rPr lang="en-US" sz="2400" b="1" dirty="0">
                <a:latin typeface="Arial" panose="020B0604020202020204" pitchFamily="34" charset="0"/>
                <a:cs typeface="Arial" panose="020B0604020202020204" pitchFamily="34" charset="0"/>
              </a:rPr>
              <a:t>Where VPP came from</a:t>
            </a:r>
          </a:p>
          <a:p>
            <a:r>
              <a:rPr lang="en-US" sz="2400" b="1" dirty="0">
                <a:latin typeface="Arial" panose="020B0604020202020204" pitchFamily="34" charset="0"/>
                <a:cs typeface="Arial" panose="020B0604020202020204" pitchFamily="34" charset="0"/>
              </a:rPr>
              <a:t>What changed to advance VPP</a:t>
            </a:r>
          </a:p>
          <a:p>
            <a:r>
              <a:rPr lang="en-US" sz="2400" b="1" dirty="0">
                <a:latin typeface="Arial" panose="020B0604020202020204" pitchFamily="34" charset="0"/>
                <a:cs typeface="Arial" panose="020B0604020202020204" pitchFamily="34" charset="0"/>
              </a:rPr>
              <a:t>Next Steps for New Jersey VPP</a:t>
            </a:r>
          </a:p>
        </p:txBody>
      </p:sp>
    </p:spTree>
    <p:extLst>
      <p:ext uri="{BB962C8B-B14F-4D97-AF65-F5344CB8AC3E}">
        <p14:creationId xmlns:p14="http://schemas.microsoft.com/office/powerpoint/2010/main" val="1371082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1FF020-A23F-C19D-D5FB-638B16A521A2}"/>
              </a:ext>
            </a:extLst>
          </p:cNvPr>
          <p:cNvSpPr txBox="1"/>
          <p:nvPr/>
        </p:nvSpPr>
        <p:spPr>
          <a:xfrm>
            <a:off x="807938" y="112707"/>
            <a:ext cx="11293476" cy="6801862"/>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VPP Terms and Definitions</a:t>
            </a:r>
          </a:p>
          <a:p>
            <a:endParaRPr lang="en-US" sz="10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Energy Efficiency EE  </a:t>
            </a:r>
            <a:r>
              <a:rPr lang="en-US" sz="1000" dirty="0">
                <a:latin typeface="Arial" panose="020B0604020202020204" pitchFamily="34" charset="0"/>
                <a:cs typeface="Arial" panose="020B0604020202020204" pitchFamily="34" charset="0"/>
              </a:rPr>
              <a:t>- Equipment or Appliance that perform the same work with lower energy use</a:t>
            </a:r>
          </a:p>
          <a:p>
            <a:endParaRPr lang="en-US" sz="8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Demand Response DR </a:t>
            </a:r>
            <a:r>
              <a:rPr lang="en-US" sz="12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Demand response (DR) is a program where electricity consumers—households or businesses—are incentivized </a:t>
            </a:r>
          </a:p>
          <a:p>
            <a:r>
              <a:rPr lang="en-US" sz="1000" dirty="0">
                <a:latin typeface="Arial" panose="020B0604020202020204" pitchFamily="34" charset="0"/>
                <a:cs typeface="Arial" panose="020B0604020202020204" pitchFamily="34" charset="0"/>
              </a:rPr>
              <a:t>or paid  to voluntarily reduce or shift their energy usage during peak times or when the power grid is under stress.</a:t>
            </a:r>
          </a:p>
          <a:p>
            <a:endParaRPr lang="en-US" sz="8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Demand Flexibility DF </a:t>
            </a:r>
            <a:r>
              <a:rPr lang="en-US" sz="12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is the ability of energy users to intelligently shift or reduce electricity consumption in response to grid conditions,</a:t>
            </a:r>
          </a:p>
          <a:p>
            <a:r>
              <a:rPr lang="en-US" sz="1000" dirty="0">
                <a:latin typeface="Arial" panose="020B0604020202020204" pitchFamily="34" charset="0"/>
                <a:cs typeface="Arial" panose="020B0604020202020204" pitchFamily="34" charset="0"/>
              </a:rPr>
              <a:t> market signals, or renewable energy availability. Requires smart appliance like smart thermostats.</a:t>
            </a:r>
          </a:p>
          <a:p>
            <a:endParaRPr lang="en-US" sz="8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Grid Interactive Efficient Buildings GEB </a:t>
            </a:r>
            <a:r>
              <a:rPr lang="en-US" sz="1000" dirty="0">
                <a:latin typeface="Arial" panose="020B0604020202020204" pitchFamily="34" charset="0"/>
                <a:cs typeface="Arial" panose="020B0604020202020204" pitchFamily="34" charset="0"/>
              </a:rPr>
              <a:t>- a</a:t>
            </a:r>
            <a:r>
              <a:rPr lang="en-US" sz="1000" dirty="0"/>
              <a:t>re energy-efficient structures that use smart technology, sensors, and on-site energy</a:t>
            </a:r>
          </a:p>
          <a:p>
            <a:r>
              <a:rPr lang="en-US" sz="1000" dirty="0"/>
              <a:t> resources (like solar or batteries) to interact with the electric grid.</a:t>
            </a:r>
            <a:endParaRPr lang="en-US" sz="10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Electric Vehicles EV </a:t>
            </a:r>
            <a:r>
              <a:rPr lang="en-US" sz="12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 is a vehicle powered exclusively by one or more electric motors, using energy stored in rechargeable battery packs</a:t>
            </a:r>
          </a:p>
          <a:p>
            <a:r>
              <a:rPr lang="en-US" sz="1000" dirty="0">
                <a:latin typeface="Arial" panose="020B0604020202020204" pitchFamily="34" charset="0"/>
                <a:cs typeface="Arial" panose="020B0604020202020204" pitchFamily="34" charset="0"/>
              </a:rPr>
              <a:t> rather than burning gasoline or diesel and can include the EV charger system.</a:t>
            </a:r>
          </a:p>
          <a:p>
            <a:endParaRPr lang="en-US" sz="8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Behind the Meter (BTM) Solar and Storage (S &amp; S) </a:t>
            </a:r>
            <a:r>
              <a:rPr lang="en-US" sz="1200" dirty="0">
                <a:latin typeface="Arial" panose="020B0604020202020204" pitchFamily="34" charset="0"/>
                <a:cs typeface="Arial" panose="020B0604020202020204" pitchFamily="34" charset="0"/>
              </a:rPr>
              <a:t>- </a:t>
            </a:r>
            <a:r>
              <a:rPr lang="en-US" sz="1000" dirty="0"/>
              <a:t> </a:t>
            </a:r>
            <a:r>
              <a:rPr lang="en-US" sz="1000" dirty="0">
                <a:latin typeface="Arial" panose="020B0604020202020204" pitchFamily="34" charset="0"/>
                <a:cs typeface="Arial" panose="020B0604020202020204" pitchFamily="34" charset="0"/>
              </a:rPr>
              <a:t>is an on-site power generation or storage system installed on a customer's side of the utility meter,</a:t>
            </a:r>
          </a:p>
          <a:p>
            <a:r>
              <a:rPr lang="en-US" sz="1000" dirty="0">
                <a:latin typeface="Arial" panose="020B0604020202020204" pitchFamily="34" charset="0"/>
                <a:cs typeface="Arial" panose="020B0604020202020204" pitchFamily="34" charset="0"/>
              </a:rPr>
              <a:t> such as rooftop solar or a home battery, </a:t>
            </a:r>
          </a:p>
          <a:p>
            <a:endParaRPr lang="en-US" sz="800" dirty="0">
              <a:latin typeface="Arial" panose="020B0604020202020204" pitchFamily="34" charset="0"/>
              <a:cs typeface="Arial" panose="020B0604020202020204" pitchFamily="34" charset="0"/>
            </a:endParaRPr>
          </a:p>
          <a:p>
            <a:r>
              <a:rPr lang="en-US" sz="1200" b="1" dirty="0">
                <a:solidFill>
                  <a:schemeClr val="accent5"/>
                </a:solidFill>
                <a:latin typeface="Arial" panose="020B0604020202020204" pitchFamily="34" charset="0"/>
                <a:cs typeface="Arial" panose="020B0604020202020204" pitchFamily="34" charset="0"/>
              </a:rPr>
              <a:t>Distributed Energy Resources DER </a:t>
            </a:r>
            <a:r>
              <a:rPr lang="en-US" sz="1200" dirty="0">
                <a:solidFill>
                  <a:schemeClr val="accent5"/>
                </a:solidFill>
                <a:latin typeface="Arial" panose="020B0604020202020204" pitchFamily="34" charset="0"/>
                <a:cs typeface="Arial" panose="020B0604020202020204" pitchFamily="34" charset="0"/>
              </a:rPr>
              <a:t>- </a:t>
            </a:r>
            <a:r>
              <a:rPr lang="en-US" sz="1000" dirty="0">
                <a:solidFill>
                  <a:schemeClr val="accent5"/>
                </a:solidFill>
                <a:latin typeface="Arial" panose="020B0604020202020204" pitchFamily="34" charset="0"/>
                <a:cs typeface="Arial" panose="020B0604020202020204" pitchFamily="34" charset="0"/>
              </a:rPr>
              <a:t>are small-scale, decentralized resources located close to the point of consumption that are BTM and/or connected</a:t>
            </a:r>
          </a:p>
          <a:p>
            <a:r>
              <a:rPr lang="en-US" sz="1000" dirty="0">
                <a:solidFill>
                  <a:schemeClr val="accent5"/>
                </a:solidFill>
                <a:latin typeface="Arial" panose="020B0604020202020204" pitchFamily="34" charset="0"/>
                <a:cs typeface="Arial" panose="020B0604020202020204" pitchFamily="34" charset="0"/>
              </a:rPr>
              <a:t> to the distribution system including solar, batteries, EV, microturbines/combined heat and power, DR, DF, GEB, and EE. </a:t>
            </a:r>
          </a:p>
          <a:p>
            <a:endParaRPr lang="en-US" sz="800" dirty="0">
              <a:solidFill>
                <a:schemeClr val="accent5"/>
              </a:solidFill>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Virtually Power Plants VPP </a:t>
            </a:r>
            <a:r>
              <a:rPr lang="en-US" sz="1000" dirty="0">
                <a:latin typeface="Arial" panose="020B0604020202020204" pitchFamily="34" charset="0"/>
                <a:cs typeface="Arial" panose="020B0604020202020204" pitchFamily="34" charset="0"/>
              </a:rPr>
              <a:t>– is a cloud-based distributed network aggregation of DER hat can provide grid services</a:t>
            </a:r>
          </a:p>
          <a:p>
            <a:endParaRPr lang="en-US" sz="8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Smart Grid SG </a:t>
            </a:r>
            <a:r>
              <a:rPr lang="en-US" sz="12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is a network that uses digital technology, two-way communication, and automated control systems to manage electricity flow efficiently. </a:t>
            </a:r>
          </a:p>
          <a:p>
            <a:r>
              <a:rPr lang="en-US" sz="1000" dirty="0">
                <a:latin typeface="Arial" panose="020B0604020202020204" pitchFamily="34" charset="0"/>
                <a:cs typeface="Arial" panose="020B0604020202020204" pitchFamily="34" charset="0"/>
              </a:rPr>
              <a:t>It enables real-time monitoring of energy consumption, integration of DER and increased reliability by automatically responding to disruptions and balancing demand.</a:t>
            </a:r>
          </a:p>
          <a:p>
            <a:endParaRPr lang="en-US" sz="8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DER Aggregators DERA </a:t>
            </a:r>
            <a:r>
              <a:rPr lang="en-US" sz="12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are entities that aggregate and coordinate DER customers to allow to participate in the energy market for grid services</a:t>
            </a:r>
          </a:p>
          <a:p>
            <a:endParaRPr lang="en-US" sz="800" b="1"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FERC Order 2222 </a:t>
            </a:r>
            <a:r>
              <a:rPr lang="en-US" sz="12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is the Order that requires RTO to update their tariffs to allow DERs to participate in the energy market through aggregation</a:t>
            </a:r>
          </a:p>
          <a:p>
            <a:endParaRPr lang="en-US" sz="8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ZigBee -</a:t>
            </a:r>
            <a:r>
              <a:rPr lang="en-US" sz="120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is a wireless technology standard designed for low-cost, low-power, and short-range communication in Internet of Things (IoT) and machine-to-machine (M2M) networks.</a:t>
            </a:r>
          </a:p>
          <a:p>
            <a:endParaRPr lang="en-US" sz="8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Distributed Energy Resource Monitoring Systems DERMS </a:t>
            </a:r>
            <a:r>
              <a:rPr lang="en-US" sz="1200" dirty="0">
                <a:latin typeface="Arial" panose="020B0604020202020204" pitchFamily="34" charset="0"/>
                <a:cs typeface="Arial" panose="020B0604020202020204" pitchFamily="34" charset="0"/>
              </a:rPr>
              <a:t>-</a:t>
            </a:r>
            <a:r>
              <a:rPr lang="en-US" sz="1000" dirty="0"/>
              <a:t> </a:t>
            </a:r>
            <a:r>
              <a:rPr lang="en-US" sz="1000" dirty="0">
                <a:latin typeface="Arial" panose="020B0604020202020204" pitchFamily="34" charset="0"/>
                <a:cs typeface="Arial" panose="020B0604020202020204" pitchFamily="34" charset="0"/>
              </a:rPr>
              <a:t>is a software platform used by grid operators to manage, monitor, and control DER</a:t>
            </a:r>
          </a:p>
          <a:p>
            <a:r>
              <a:rPr lang="en-US" sz="1000" dirty="0">
                <a:latin typeface="Arial" panose="020B0604020202020204" pitchFamily="34" charset="0"/>
                <a:cs typeface="Arial" panose="020B0604020202020204" pitchFamily="34" charset="0"/>
              </a:rPr>
              <a:t>that enables utilities to aggregate, optimize, and forecast these assets to increase grid reliability, efficiency, and flexibility.</a:t>
            </a:r>
          </a:p>
          <a:p>
            <a:endParaRPr lang="en-US" sz="800" dirty="0">
              <a:latin typeface="Arial" panose="020B0604020202020204" pitchFamily="34" charset="0"/>
              <a:cs typeface="Arial" panose="020B0604020202020204" pitchFamily="34" charset="0"/>
            </a:endParaRPr>
          </a:p>
          <a:p>
            <a:r>
              <a:rPr lang="en-US" sz="1200" b="1" dirty="0">
                <a:solidFill>
                  <a:schemeClr val="accent5"/>
                </a:solidFill>
                <a:latin typeface="Arial" panose="020B0604020202020204" pitchFamily="34" charset="0"/>
                <a:cs typeface="Arial" panose="020B0604020202020204" pitchFamily="34" charset="0"/>
              </a:rPr>
              <a:t>Grid Modernization Grid Mod</a:t>
            </a:r>
            <a:r>
              <a:rPr lang="en-US" sz="1200" b="1" dirty="0">
                <a:solidFill>
                  <a:schemeClr val="accent5"/>
                </a:solidFill>
              </a:rPr>
              <a:t> </a:t>
            </a:r>
            <a:r>
              <a:rPr lang="en-US" sz="1200" b="1" dirty="0"/>
              <a:t>- </a:t>
            </a:r>
            <a:r>
              <a:rPr lang="en-US" sz="1000" dirty="0">
                <a:latin typeface="Arial" panose="020B0604020202020204" pitchFamily="34" charset="0"/>
                <a:cs typeface="Arial" panose="020B0604020202020204" pitchFamily="34" charset="0"/>
              </a:rPr>
              <a:t>is the process of upgrading the electric grid’s physical infrastructure and digital technologies to create a more resilient, reliable, </a:t>
            </a:r>
          </a:p>
          <a:p>
            <a:r>
              <a:rPr lang="en-US" sz="1000" dirty="0">
                <a:latin typeface="Arial" panose="020B0604020202020204" pitchFamily="34" charset="0"/>
                <a:cs typeface="Arial" panose="020B0604020202020204" pitchFamily="34" charset="0"/>
              </a:rPr>
              <a:t>secure, and flexible energy system that involves integrating smart grid technology and DER to improve efficiency, reduce emissions, and manage, distribute, and consume electricity more effectively</a:t>
            </a:r>
            <a:endParaRPr lang="en-US" sz="1000" b="1" dirty="0">
              <a:latin typeface="Arial" panose="020B0604020202020204" pitchFamily="34" charset="0"/>
              <a:cs typeface="Arial" panose="020B0604020202020204" pitchFamily="34" charset="0"/>
            </a:endParaRPr>
          </a:p>
          <a:p>
            <a:endParaRPr lang="en-US" sz="800" b="1" dirty="0">
              <a:solidFill>
                <a:schemeClr val="accent5"/>
              </a:solidFill>
            </a:endParaRPr>
          </a:p>
          <a:p>
            <a:r>
              <a:rPr lang="en-US" sz="1200" b="1" dirty="0">
                <a:solidFill>
                  <a:schemeClr val="accent5"/>
                </a:solidFill>
              </a:rPr>
              <a:t>Integrated Distribution Planning IDP </a:t>
            </a:r>
            <a:r>
              <a:rPr lang="en-US" sz="1200" b="1" dirty="0"/>
              <a:t>- </a:t>
            </a:r>
            <a:r>
              <a:rPr lang="en-US" sz="1000" dirty="0">
                <a:latin typeface="Arial" panose="020B0604020202020204" pitchFamily="34" charset="0"/>
                <a:cs typeface="Arial" panose="020B0604020202020204" pitchFamily="34" charset="0"/>
              </a:rPr>
              <a:t>is a comprehensive, proactive, and </a:t>
            </a:r>
            <a:r>
              <a:rPr lang="en-US" sz="1000" b="1" dirty="0">
                <a:solidFill>
                  <a:schemeClr val="accent5"/>
                </a:solidFill>
                <a:latin typeface="Arial" panose="020B0604020202020204" pitchFamily="34" charset="0"/>
                <a:cs typeface="Arial" panose="020B0604020202020204" pitchFamily="34" charset="0"/>
              </a:rPr>
              <a:t>stakeholder-driven process </a:t>
            </a:r>
            <a:r>
              <a:rPr lang="en-US" sz="1000" dirty="0">
                <a:latin typeface="Arial" panose="020B0604020202020204" pitchFamily="34" charset="0"/>
                <a:cs typeface="Arial" panose="020B0604020202020204" pitchFamily="34" charset="0"/>
              </a:rPr>
              <a:t>for developing long-term strategies for electricity grids.</a:t>
            </a:r>
          </a:p>
          <a:p>
            <a:r>
              <a:rPr lang="en-US" sz="1000" dirty="0">
                <a:latin typeface="Arial" panose="020B0604020202020204" pitchFamily="34" charset="0"/>
                <a:cs typeface="Arial" panose="020B0604020202020204" pitchFamily="34" charset="0"/>
              </a:rPr>
              <a:t> It aligns utility investments with policy goals, grid modernization, and the increasing integration of DERs ensuring safe, reliable, and cost-effective distribution.</a:t>
            </a:r>
            <a:endParaRPr lang="en-US"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9639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D1EA27-7105-3396-CBF0-3AB511534224}"/>
              </a:ext>
            </a:extLst>
          </p:cNvPr>
          <p:cNvPicPr>
            <a:picLocks noChangeAspect="1"/>
          </p:cNvPicPr>
          <p:nvPr/>
        </p:nvPicPr>
        <p:blipFill>
          <a:blip r:embed="rId3"/>
          <a:stretch>
            <a:fillRect/>
          </a:stretch>
        </p:blipFill>
        <p:spPr>
          <a:xfrm>
            <a:off x="7028329" y="1165412"/>
            <a:ext cx="4966447" cy="4320987"/>
          </a:xfrm>
          <a:prstGeom prst="rect">
            <a:avLst/>
          </a:prstGeom>
        </p:spPr>
      </p:pic>
      <p:sp>
        <p:nvSpPr>
          <p:cNvPr id="2" name="TextBox 1">
            <a:extLst>
              <a:ext uri="{FF2B5EF4-FFF2-40B4-BE49-F238E27FC236}">
                <a16:creationId xmlns:a16="http://schemas.microsoft.com/office/drawing/2014/main" id="{72110E62-B958-F17D-C062-2D266715D650}"/>
              </a:ext>
            </a:extLst>
          </p:cNvPr>
          <p:cNvSpPr txBox="1"/>
          <p:nvPr/>
        </p:nvSpPr>
        <p:spPr>
          <a:xfrm>
            <a:off x="385483" y="530413"/>
            <a:ext cx="8347157" cy="6001643"/>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Where we Came from with DR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There have always been Utility DR programs </a:t>
            </a:r>
          </a:p>
          <a:p>
            <a:r>
              <a:rPr lang="en-US" sz="2400" dirty="0">
                <a:latin typeface="Arial" panose="020B0604020202020204" pitchFamily="34" charset="0"/>
                <a:cs typeface="Arial" panose="020B0604020202020204" pitchFamily="34" charset="0"/>
              </a:rPr>
              <a:t>	Utilities had radio control programs for Central AC </a:t>
            </a:r>
          </a:p>
          <a:p>
            <a:r>
              <a:rPr lang="en-US" sz="2400" dirty="0">
                <a:latin typeface="Arial" panose="020B0604020202020204" pitchFamily="34" charset="0"/>
                <a:cs typeface="Arial" panose="020B0604020202020204" pitchFamily="34" charset="0"/>
              </a:rPr>
              <a:t>	2008 BPU Order for Utility DR programs </a:t>
            </a:r>
          </a:p>
          <a:p>
            <a:endParaRPr lang="en-US" sz="12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PJM has had DR programs </a:t>
            </a:r>
          </a:p>
          <a:p>
            <a:r>
              <a:rPr lang="en-US" sz="2400" dirty="0">
                <a:latin typeface="Arial" panose="020B0604020202020204" pitchFamily="34" charset="0"/>
                <a:cs typeface="Arial" panose="020B0604020202020204" pitchFamily="34" charset="0"/>
              </a:rPr>
              <a:t>	Curtailment Service Provider (CSP) </a:t>
            </a:r>
          </a:p>
          <a:p>
            <a:r>
              <a:rPr lang="en-US" sz="2400" dirty="0">
                <a:latin typeface="Arial" panose="020B0604020202020204" pitchFamily="34" charset="0"/>
                <a:cs typeface="Arial" panose="020B0604020202020204" pitchFamily="34" charset="0"/>
              </a:rPr>
              <a:t>		Emergency DR – Capacity shortage</a:t>
            </a:r>
          </a:p>
          <a:p>
            <a:r>
              <a:rPr lang="en-US" sz="2400" dirty="0">
                <a:latin typeface="Arial" panose="020B0604020202020204" pitchFamily="34" charset="0"/>
                <a:cs typeface="Arial" panose="020B0604020202020204" pitchFamily="34" charset="0"/>
              </a:rPr>
              <a:t>		Economic DR – When prices are high </a:t>
            </a:r>
          </a:p>
          <a:p>
            <a:r>
              <a:rPr lang="en-US" sz="2400" dirty="0">
                <a:latin typeface="Arial" panose="020B0604020202020204" pitchFamily="34" charset="0"/>
                <a:cs typeface="Arial" panose="020B0604020202020204" pitchFamily="34" charset="0"/>
              </a:rPr>
              <a:t>		Capacity Performance </a:t>
            </a:r>
          </a:p>
          <a:p>
            <a:endParaRPr lang="en-US" sz="12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Distributed Resource Management Systems DRMS </a:t>
            </a:r>
          </a:p>
          <a:p>
            <a:r>
              <a:rPr lang="en-US" sz="2400" dirty="0">
                <a:latin typeface="Arial" panose="020B0604020202020204" pitchFamily="34" charset="0"/>
                <a:cs typeface="Arial" panose="020B0604020202020204" pitchFamily="34" charset="0"/>
              </a:rPr>
              <a:t>	one-way communication limited to not smart thermostats</a:t>
            </a:r>
          </a:p>
          <a:p>
            <a:endParaRPr lang="en-US" sz="12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Up until now electricity usage and peak were relatively flat</a:t>
            </a:r>
          </a:p>
          <a:p>
            <a:r>
              <a:rPr lang="en-US" sz="2400" dirty="0">
                <a:latin typeface="Arial" panose="020B0604020202020204" pitchFamily="34" charset="0"/>
                <a:cs typeface="Arial" panose="020B0604020202020204" pitchFamily="34" charset="0"/>
              </a:rPr>
              <a:t>Peak usage drives cost </a:t>
            </a:r>
          </a:p>
        </p:txBody>
      </p:sp>
    </p:spTree>
    <p:extLst>
      <p:ext uri="{BB962C8B-B14F-4D97-AF65-F5344CB8AC3E}">
        <p14:creationId xmlns:p14="http://schemas.microsoft.com/office/powerpoint/2010/main" val="1423447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834DED-BA09-B2F4-2F9A-F7BF3096F60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04825DE-9D20-7A99-B34C-F4430AFA3F9C}"/>
              </a:ext>
            </a:extLst>
          </p:cNvPr>
          <p:cNvSpPr txBox="1"/>
          <p:nvPr/>
        </p:nvSpPr>
        <p:spPr>
          <a:xfrm>
            <a:off x="624840" y="345740"/>
            <a:ext cx="11173828" cy="6093976"/>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What has Changed or is Changing to allow VVP</a:t>
            </a:r>
          </a:p>
          <a:p>
            <a:endParaRPr lang="en-US" sz="10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Smart Meters/Smart Grid – Response to Irene &amp; Sandy</a:t>
            </a:r>
          </a:p>
          <a:p>
            <a:endParaRPr lang="en-US" sz="12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Microgrids/CHP  – Response to Irene &amp; Sandy</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Microgrid is a number of interconnected loads powered by small scale on-site resources (DER) that are connected to the distribution system</a:t>
            </a:r>
          </a:p>
          <a:p>
            <a:r>
              <a:rPr lang="en-US" sz="1200" dirty="0">
                <a:latin typeface="Arial" panose="020B0604020202020204" pitchFamily="34" charset="0"/>
                <a:cs typeface="Arial" panose="020B0604020202020204" pitchFamily="34" charset="0"/>
              </a:rPr>
              <a:t>at a point of common coupling that can operate in parallel with the grid and isolate (islanded) from the grid. </a:t>
            </a:r>
          </a:p>
          <a:p>
            <a:r>
              <a:rPr lang="en-US" sz="1200" dirty="0">
                <a:latin typeface="Arial" panose="020B0604020202020204" pitchFamily="34" charset="0"/>
                <a:cs typeface="Arial" panose="020B0604020202020204" pitchFamily="34" charset="0"/>
              </a:rPr>
              <a:t>Typically included combined heat and power (CHP) that generates both thermal and electric energy for onsite use or export to the grid.</a:t>
            </a:r>
          </a:p>
          <a:p>
            <a:endParaRPr lang="en-US" sz="12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Zig-Bee - led to Interoperability Standards – IEEE and UL </a:t>
            </a:r>
          </a:p>
          <a:p>
            <a:endParaRPr lang="en-US" sz="12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Smart Inverters – Can now provide  ride through, frequency, voltage, </a:t>
            </a:r>
          </a:p>
          <a:p>
            <a:r>
              <a:rPr lang="en-US" sz="2800" dirty="0">
                <a:latin typeface="Arial" panose="020B0604020202020204" pitchFamily="34" charset="0"/>
                <a:cs typeface="Arial" panose="020B0604020202020204" pitchFamily="34" charset="0"/>
              </a:rPr>
              <a:t>VAR, and other ancillary services (grid following to grid forming)</a:t>
            </a:r>
          </a:p>
          <a:p>
            <a:endParaRPr lang="en-US" sz="12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Lower Cost solar, batteries and EV/EV charging</a:t>
            </a:r>
          </a:p>
          <a:p>
            <a:endParaRPr lang="en-US" sz="12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DERMS - Distribute Energy Resource Monitoring Systems</a:t>
            </a:r>
          </a:p>
          <a:p>
            <a:endParaRPr lang="en-US" sz="12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Demand is up and so is the peak </a:t>
            </a:r>
          </a:p>
        </p:txBody>
      </p:sp>
    </p:spTree>
    <p:extLst>
      <p:ext uri="{BB962C8B-B14F-4D97-AF65-F5344CB8AC3E}">
        <p14:creationId xmlns:p14="http://schemas.microsoft.com/office/powerpoint/2010/main" val="3176871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9FAA7-96BB-BAFA-3667-C87FC69287D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30B8929-E44E-D7DB-29CD-A823B7BA20D2}"/>
              </a:ext>
            </a:extLst>
          </p:cNvPr>
          <p:cNvSpPr txBox="1"/>
          <p:nvPr/>
        </p:nvSpPr>
        <p:spPr>
          <a:xfrm>
            <a:off x="439271" y="736601"/>
            <a:ext cx="12015776" cy="655564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Where we are today and where we are Going </a:t>
            </a:r>
          </a:p>
          <a:p>
            <a:endParaRPr lang="en-US" sz="12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Utility Pilots in Triennium 2 EE/PDR programs </a:t>
            </a:r>
          </a:p>
          <a:p>
            <a:r>
              <a:rPr lang="en-US" sz="2800"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RECo</a:t>
            </a:r>
            <a:r>
              <a:rPr lang="en-US" dirty="0">
                <a:latin typeface="Arial" panose="020B0604020202020204" pitchFamily="34" charset="0"/>
                <a:cs typeface="Arial" panose="020B0604020202020204" pitchFamily="34" charset="0"/>
              </a:rPr>
              <a:t> – Bring Your Own Device (BYOD) – basically smart thermostats</a:t>
            </a:r>
          </a:p>
          <a:p>
            <a:r>
              <a:rPr lang="en-US" dirty="0">
                <a:latin typeface="Arial" panose="020B0604020202020204" pitchFamily="34" charset="0"/>
                <a:cs typeface="Arial" panose="020B0604020202020204" pitchFamily="34" charset="0"/>
              </a:rPr>
              <a:t>	JCPL – Home Optimization (BYOD)</a:t>
            </a:r>
          </a:p>
          <a:p>
            <a:r>
              <a:rPr lang="en-US" dirty="0">
                <a:latin typeface="Arial" panose="020B0604020202020204" pitchFamily="34" charset="0"/>
                <a:cs typeface="Arial" panose="020B0604020202020204" pitchFamily="34" charset="0"/>
              </a:rPr>
              <a:t>	ACE – Direct Load Control (BYOD)</a:t>
            </a:r>
          </a:p>
          <a:p>
            <a:r>
              <a:rPr lang="en-US" dirty="0">
                <a:latin typeface="Arial" panose="020B0604020202020204" pitchFamily="34" charset="0"/>
                <a:cs typeface="Arial" panose="020B0604020202020204" pitchFamily="34" charset="0"/>
              </a:rPr>
              <a:t>	PSE&amp;G – Direct Load Control – VPP batteries - 8 kW</a:t>
            </a:r>
          </a:p>
          <a:p>
            <a:endParaRPr lang="en-US" sz="10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Governor Sherrill’s Executive Order 2</a:t>
            </a:r>
          </a:p>
          <a:p>
            <a:r>
              <a:rPr lang="en-US" dirty="0">
                <a:latin typeface="Arial" panose="020B0604020202020204" pitchFamily="34" charset="0"/>
                <a:cs typeface="Arial" panose="020B0604020202020204" pitchFamily="34" charset="0"/>
              </a:rPr>
              <a:t>	Within 180 days develop a VPP program with the Utilities and Third-Party Aggregators</a:t>
            </a:r>
          </a:p>
          <a:p>
            <a:r>
              <a:rPr lang="en-US" dirty="0">
                <a:latin typeface="Arial" panose="020B0604020202020204" pitchFamily="34" charset="0"/>
                <a:cs typeface="Arial" panose="020B0604020202020204" pitchFamily="34" charset="0"/>
              </a:rPr>
              <a:t>	Build on existing programs with utilities and expand to TP and </a:t>
            </a:r>
          </a:p>
          <a:p>
            <a:r>
              <a:rPr lang="en-US" dirty="0">
                <a:latin typeface="Arial" panose="020B0604020202020204" pitchFamily="34" charset="0"/>
                <a:cs typeface="Arial" panose="020B0604020202020204" pitchFamily="34" charset="0"/>
              </a:rPr>
              <a:t>	Develop the rules need to implement FERC Order 2222</a:t>
            </a:r>
          </a:p>
          <a:p>
            <a:endParaRPr lang="en-US" sz="12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Senate Bill S3399 – VPP to reduce peak load Act </a:t>
            </a:r>
          </a:p>
          <a:p>
            <a:r>
              <a:rPr lang="en-US" sz="28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Establish a demand optimization program for public utilities to optimize demand and reduce the peak</a:t>
            </a:r>
          </a:p>
          <a:p>
            <a:r>
              <a:rPr lang="en-US" dirty="0">
                <a:latin typeface="Arial" panose="020B0604020202020204" pitchFamily="34" charset="0"/>
                <a:cs typeface="Arial" panose="020B0604020202020204" pitchFamily="34" charset="0"/>
              </a:rPr>
              <a:t>	Peak Demand reduction of 500 MW by 2030</a:t>
            </a:r>
          </a:p>
          <a:p>
            <a:r>
              <a:rPr lang="en-US" dirty="0">
                <a:latin typeface="Arial" panose="020B0604020202020204" pitchFamily="34" charset="0"/>
                <a:cs typeface="Arial" panose="020B0604020202020204" pitchFamily="34" charset="0"/>
              </a:rPr>
              <a:t>	No later than 12 months after the ED</a:t>
            </a: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937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D79040-38BB-A25D-ACA8-8DA467A07B0A}"/>
              </a:ext>
            </a:extLst>
          </p:cNvPr>
          <p:cNvPicPr>
            <a:picLocks noChangeAspect="1"/>
          </p:cNvPicPr>
          <p:nvPr/>
        </p:nvPicPr>
        <p:blipFill>
          <a:blip r:embed="rId2"/>
          <a:stretch>
            <a:fillRect/>
          </a:stretch>
        </p:blipFill>
        <p:spPr>
          <a:xfrm>
            <a:off x="7046259" y="1268730"/>
            <a:ext cx="4641764" cy="4127137"/>
          </a:xfrm>
          <a:prstGeom prst="rect">
            <a:avLst/>
          </a:prstGeom>
        </p:spPr>
      </p:pic>
      <p:pic>
        <p:nvPicPr>
          <p:cNvPr id="5" name="Picture 4">
            <a:extLst>
              <a:ext uri="{FF2B5EF4-FFF2-40B4-BE49-F238E27FC236}">
                <a16:creationId xmlns:a16="http://schemas.microsoft.com/office/drawing/2014/main" id="{B6494FDF-B91F-523F-475D-9E5253A444ED}"/>
              </a:ext>
            </a:extLst>
          </p:cNvPr>
          <p:cNvPicPr>
            <a:picLocks noChangeAspect="1"/>
          </p:cNvPicPr>
          <p:nvPr/>
        </p:nvPicPr>
        <p:blipFill>
          <a:blip r:embed="rId3"/>
          <a:stretch>
            <a:fillRect/>
          </a:stretch>
        </p:blipFill>
        <p:spPr>
          <a:xfrm>
            <a:off x="573742" y="1268729"/>
            <a:ext cx="4206488" cy="4127138"/>
          </a:xfrm>
          <a:prstGeom prst="rect">
            <a:avLst/>
          </a:prstGeom>
        </p:spPr>
      </p:pic>
      <p:sp>
        <p:nvSpPr>
          <p:cNvPr id="6" name="TextBox 5">
            <a:extLst>
              <a:ext uri="{FF2B5EF4-FFF2-40B4-BE49-F238E27FC236}">
                <a16:creationId xmlns:a16="http://schemas.microsoft.com/office/drawing/2014/main" id="{87C1EEE4-12CA-D665-CB6E-68487E45ECDF}"/>
              </a:ext>
            </a:extLst>
          </p:cNvPr>
          <p:cNvSpPr txBox="1"/>
          <p:nvPr/>
        </p:nvSpPr>
        <p:spPr>
          <a:xfrm>
            <a:off x="706170" y="552261"/>
            <a:ext cx="10767435" cy="646331"/>
          </a:xfrm>
          <a:prstGeom prst="rect">
            <a:avLst/>
          </a:prstGeom>
          <a:noFill/>
        </p:spPr>
        <p:txBody>
          <a:bodyPr wrap="none" rtlCol="0">
            <a:spAutoFit/>
          </a:bodyPr>
          <a:lstStyle/>
          <a:p>
            <a:r>
              <a:rPr lang="en-US" dirty="0"/>
              <a:t>What we have today is Region Transmission Organizations (RTO) or Independent System Operator (ISO)</a:t>
            </a:r>
          </a:p>
          <a:p>
            <a:r>
              <a:rPr lang="en-US" dirty="0"/>
              <a:t> </a:t>
            </a:r>
          </a:p>
        </p:txBody>
      </p:sp>
      <p:sp>
        <p:nvSpPr>
          <p:cNvPr id="7" name="TextBox 6">
            <a:extLst>
              <a:ext uri="{FF2B5EF4-FFF2-40B4-BE49-F238E27FC236}">
                <a16:creationId xmlns:a16="http://schemas.microsoft.com/office/drawing/2014/main" id="{48231FB5-9E58-DFBB-6FEA-7BA2907D70B5}"/>
              </a:ext>
            </a:extLst>
          </p:cNvPr>
          <p:cNvSpPr txBox="1"/>
          <p:nvPr/>
        </p:nvSpPr>
        <p:spPr>
          <a:xfrm>
            <a:off x="968720" y="6029608"/>
            <a:ext cx="8186857" cy="369332"/>
          </a:xfrm>
          <a:prstGeom prst="rect">
            <a:avLst/>
          </a:prstGeom>
          <a:noFill/>
        </p:spPr>
        <p:txBody>
          <a:bodyPr wrap="none" rtlCol="0">
            <a:spAutoFit/>
          </a:bodyPr>
          <a:lstStyle/>
          <a:p>
            <a:r>
              <a:rPr lang="en-US" dirty="0"/>
              <a:t>What we want to get to a State Distribution System Operator – Independent? </a:t>
            </a:r>
          </a:p>
        </p:txBody>
      </p:sp>
      <p:sp>
        <p:nvSpPr>
          <p:cNvPr id="9" name="TextBox 8">
            <a:extLst>
              <a:ext uri="{FF2B5EF4-FFF2-40B4-BE49-F238E27FC236}">
                <a16:creationId xmlns:a16="http://schemas.microsoft.com/office/drawing/2014/main" id="{51DBB12E-B874-167D-370C-214C47BDAE2D}"/>
              </a:ext>
            </a:extLst>
          </p:cNvPr>
          <p:cNvSpPr txBox="1"/>
          <p:nvPr/>
        </p:nvSpPr>
        <p:spPr>
          <a:xfrm>
            <a:off x="1204112" y="5374184"/>
            <a:ext cx="3576118" cy="523220"/>
          </a:xfrm>
          <a:prstGeom prst="rect">
            <a:avLst/>
          </a:prstGeom>
          <a:noFill/>
        </p:spPr>
        <p:txBody>
          <a:bodyPr wrap="square">
            <a:spAutoFit/>
          </a:bodyPr>
          <a:lstStyle/>
          <a:p>
            <a:r>
              <a:rPr lang="en-US" sz="1000" dirty="0"/>
              <a:t>Credit: </a:t>
            </a:r>
            <a:r>
              <a:rPr lang="en-US" sz="1000" dirty="0">
                <a:hlinkClick r:id="rId4"/>
              </a:rPr>
              <a:t>https://www.rtoinsider.com/70686-five-pjm-states-bills-requiring-utilities-file-stakeholder-votes</a:t>
            </a:r>
            <a:r>
              <a:rPr lang="en-US" sz="1800" dirty="0">
                <a:hlinkClick r:id="rId4"/>
              </a:rPr>
              <a:t>/</a:t>
            </a:r>
            <a:endParaRPr lang="en-US" sz="1800" dirty="0"/>
          </a:p>
        </p:txBody>
      </p:sp>
      <p:sp>
        <p:nvSpPr>
          <p:cNvPr id="2" name="Rectangle: Rounded Corners 1">
            <a:extLst>
              <a:ext uri="{FF2B5EF4-FFF2-40B4-BE49-F238E27FC236}">
                <a16:creationId xmlns:a16="http://schemas.microsoft.com/office/drawing/2014/main" id="{8B10D143-3CAD-2253-C4A8-319965E1285D}"/>
              </a:ext>
            </a:extLst>
          </p:cNvPr>
          <p:cNvSpPr/>
          <p:nvPr/>
        </p:nvSpPr>
        <p:spPr>
          <a:xfrm>
            <a:off x="5244353" y="2985247"/>
            <a:ext cx="1380565" cy="7888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Connector</a:t>
            </a:r>
          </a:p>
        </p:txBody>
      </p:sp>
      <p:cxnSp>
        <p:nvCxnSpPr>
          <p:cNvPr id="8" name="Straight Arrow Connector 7">
            <a:extLst>
              <a:ext uri="{FF2B5EF4-FFF2-40B4-BE49-F238E27FC236}">
                <a16:creationId xmlns:a16="http://schemas.microsoft.com/office/drawing/2014/main" id="{FE8E95F6-AB4A-2BBA-F251-8D29216A413F}"/>
              </a:ext>
            </a:extLst>
          </p:cNvPr>
          <p:cNvCxnSpPr>
            <a:cxnSpLocks/>
            <a:stCxn id="2" idx="3"/>
            <a:endCxn id="3" idx="1"/>
          </p:cNvCxnSpPr>
          <p:nvPr/>
        </p:nvCxnSpPr>
        <p:spPr>
          <a:xfrm flipV="1">
            <a:off x="6624918" y="3332299"/>
            <a:ext cx="421341" cy="47395"/>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152E7956-4E5C-784A-FEC7-3FCBDDF5869E}"/>
              </a:ext>
            </a:extLst>
          </p:cNvPr>
          <p:cNvCxnSpPr>
            <a:stCxn id="2" idx="1"/>
          </p:cNvCxnSpPr>
          <p:nvPr/>
        </p:nvCxnSpPr>
        <p:spPr>
          <a:xfrm flipH="1">
            <a:off x="4780230" y="3379694"/>
            <a:ext cx="464123" cy="49306"/>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40044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823CF3-CAF8-C047-3EF2-D321158FAC5E}"/>
              </a:ext>
            </a:extLst>
          </p:cNvPr>
          <p:cNvPicPr>
            <a:picLocks noChangeAspect="1"/>
          </p:cNvPicPr>
          <p:nvPr/>
        </p:nvPicPr>
        <p:blipFill>
          <a:blip r:embed="rId2"/>
          <a:stretch>
            <a:fillRect/>
          </a:stretch>
        </p:blipFill>
        <p:spPr>
          <a:xfrm>
            <a:off x="1068309" y="1312753"/>
            <a:ext cx="8854289" cy="3983524"/>
          </a:xfrm>
          <a:prstGeom prst="rect">
            <a:avLst/>
          </a:prstGeom>
        </p:spPr>
      </p:pic>
      <p:sp>
        <p:nvSpPr>
          <p:cNvPr id="4" name="TextBox 3">
            <a:extLst>
              <a:ext uri="{FF2B5EF4-FFF2-40B4-BE49-F238E27FC236}">
                <a16:creationId xmlns:a16="http://schemas.microsoft.com/office/drawing/2014/main" id="{C3D2054A-5FDE-0F85-3348-53634A0EEFB2}"/>
              </a:ext>
            </a:extLst>
          </p:cNvPr>
          <p:cNvSpPr txBox="1"/>
          <p:nvPr/>
        </p:nvSpPr>
        <p:spPr>
          <a:xfrm>
            <a:off x="905347" y="488887"/>
            <a:ext cx="7025321" cy="369332"/>
          </a:xfrm>
          <a:prstGeom prst="rect">
            <a:avLst/>
          </a:prstGeom>
          <a:noFill/>
        </p:spPr>
        <p:txBody>
          <a:bodyPr wrap="none" rtlCol="0">
            <a:spAutoFit/>
          </a:bodyPr>
          <a:lstStyle/>
          <a:p>
            <a:r>
              <a:rPr lang="en-US" dirty="0"/>
              <a:t>What we need to get to a VPP was a Smart Grid – Interoperability </a:t>
            </a:r>
          </a:p>
        </p:txBody>
      </p:sp>
    </p:spTree>
    <p:extLst>
      <p:ext uri="{BB962C8B-B14F-4D97-AF65-F5344CB8AC3E}">
        <p14:creationId xmlns:p14="http://schemas.microsoft.com/office/powerpoint/2010/main" val="2443261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7" name="Rectangle 3"/>
          <p:cNvSpPr>
            <a:spLocks noGrp="1" noChangeArrowheads="1"/>
          </p:cNvSpPr>
          <p:nvPr>
            <p:ph type="title"/>
          </p:nvPr>
        </p:nvSpPr>
        <p:spPr>
          <a:xfrm>
            <a:off x="486767" y="241475"/>
            <a:ext cx="10536647" cy="1919018"/>
          </a:xfrm>
          <a:noFill/>
          <a:ln/>
        </p:spPr>
        <p:txBody>
          <a:bodyPr>
            <a:noAutofit/>
          </a:bodyPr>
          <a:lstStyle/>
          <a:p>
            <a:r>
              <a:rPr lang="en-US" altLang="en-US" sz="2000" b="1" dirty="0">
                <a:solidFill>
                  <a:schemeClr val="tx1"/>
                </a:solidFill>
                <a:latin typeface="Arial" panose="020B0604020202020204" pitchFamily="34" charset="0"/>
                <a:cs typeface="Arial" panose="020B0604020202020204" pitchFamily="34" charset="0"/>
              </a:rPr>
              <a:t>The future for </a:t>
            </a:r>
            <a:r>
              <a:rPr lang="en-US" altLang="en-US" sz="2000" b="1" strike="dblStrike" dirty="0">
                <a:solidFill>
                  <a:schemeClr val="tx1"/>
                </a:solidFill>
                <a:latin typeface="Arial" panose="020B0604020202020204" pitchFamily="34" charset="0"/>
                <a:cs typeface="Arial" panose="020B0604020202020204" pitchFamily="34" charset="0"/>
              </a:rPr>
              <a:t>clean</a:t>
            </a:r>
            <a:r>
              <a:rPr lang="en-US" altLang="en-US" sz="2000" b="1" dirty="0">
                <a:solidFill>
                  <a:schemeClr val="tx1"/>
                </a:solidFill>
                <a:latin typeface="Arial" panose="020B0604020202020204" pitchFamily="34" charset="0"/>
                <a:cs typeface="Arial" panose="020B0604020202020204" pitchFamily="34" charset="0"/>
              </a:rPr>
              <a:t> energy – integrated and holistic – a system</a:t>
            </a:r>
            <a:br>
              <a:rPr lang="en-US" altLang="en-US" sz="2000" b="1" dirty="0">
                <a:solidFill>
                  <a:schemeClr val="tx1"/>
                </a:solidFill>
                <a:latin typeface="Arial" panose="020B0604020202020204" pitchFamily="34" charset="0"/>
                <a:cs typeface="Arial" panose="020B0604020202020204" pitchFamily="34" charset="0"/>
              </a:rPr>
            </a:br>
            <a:r>
              <a:rPr lang="en-US" altLang="en-US" sz="2000" b="1" dirty="0">
                <a:solidFill>
                  <a:schemeClr val="tx1"/>
                </a:solidFill>
                <a:latin typeface="Arial" panose="020B0604020202020204" pitchFamily="34" charset="0"/>
                <a:cs typeface="Arial" panose="020B0604020202020204" pitchFamily="34" charset="0"/>
              </a:rPr>
              <a:t>You can: </a:t>
            </a:r>
            <a:br>
              <a:rPr lang="en-US" altLang="en-US" sz="2000" b="1" dirty="0">
                <a:solidFill>
                  <a:schemeClr val="tx1"/>
                </a:solidFill>
                <a:latin typeface="Arial" panose="020B0604020202020204" pitchFamily="34" charset="0"/>
                <a:cs typeface="Arial" panose="020B0604020202020204" pitchFamily="34" charset="0"/>
              </a:rPr>
            </a:br>
            <a:r>
              <a:rPr lang="en-US" altLang="en-US" sz="2000" b="1" dirty="0">
                <a:solidFill>
                  <a:schemeClr val="tx1"/>
                </a:solidFill>
                <a:latin typeface="Arial" panose="020B0604020202020204" pitchFamily="34" charset="0"/>
                <a:cs typeface="Arial" panose="020B0604020202020204" pitchFamily="34" charset="0"/>
              </a:rPr>
              <a:t>upgrade you home in term of the building shell and weatherization </a:t>
            </a:r>
            <a:br>
              <a:rPr lang="en-US" altLang="en-US" sz="2000" b="1" dirty="0">
                <a:solidFill>
                  <a:schemeClr val="tx1"/>
                </a:solidFill>
                <a:latin typeface="Arial" panose="020B0604020202020204" pitchFamily="34" charset="0"/>
                <a:cs typeface="Arial" panose="020B0604020202020204" pitchFamily="34" charset="0"/>
              </a:rPr>
            </a:br>
            <a:r>
              <a:rPr lang="en-US" altLang="en-US" sz="2000" b="1" dirty="0">
                <a:solidFill>
                  <a:schemeClr val="tx1"/>
                </a:solidFill>
                <a:latin typeface="Arial" panose="020B0604020202020204" pitchFamily="34" charset="0"/>
                <a:cs typeface="Arial" panose="020B0604020202020204" pitchFamily="34" charset="0"/>
              </a:rPr>
              <a:t>electrify your home with heat pumps, induction stoves and LED lights</a:t>
            </a:r>
            <a:br>
              <a:rPr lang="en-US" altLang="en-US" sz="2000" b="1" dirty="0">
                <a:solidFill>
                  <a:schemeClr val="tx1"/>
                </a:solidFill>
                <a:latin typeface="Arial" panose="020B0604020202020204" pitchFamily="34" charset="0"/>
                <a:cs typeface="Arial" panose="020B0604020202020204" pitchFamily="34" charset="0"/>
              </a:rPr>
            </a:br>
            <a:r>
              <a:rPr lang="en-US" altLang="en-US" sz="2000" b="1" dirty="0">
                <a:solidFill>
                  <a:schemeClr val="tx1"/>
                </a:solidFill>
                <a:latin typeface="Arial" panose="020B0604020202020204" pitchFamily="34" charset="0"/>
                <a:cs typeface="Arial" panose="020B0604020202020204" pitchFamily="34" charset="0"/>
              </a:rPr>
              <a:t>upgrade your ride to an EV and EV charger</a:t>
            </a:r>
            <a:br>
              <a:rPr lang="en-US" altLang="en-US" sz="2000" b="1" dirty="0">
                <a:solidFill>
                  <a:schemeClr val="tx1"/>
                </a:solidFill>
                <a:latin typeface="Arial" panose="020B0604020202020204" pitchFamily="34" charset="0"/>
                <a:cs typeface="Arial" panose="020B0604020202020204" pitchFamily="34" charset="0"/>
              </a:rPr>
            </a:br>
            <a:r>
              <a:rPr lang="en-US" altLang="en-US" sz="2000" b="1" dirty="0">
                <a:solidFill>
                  <a:schemeClr val="tx1"/>
                </a:solidFill>
                <a:latin typeface="Arial" panose="020B0604020202020204" pitchFamily="34" charset="0"/>
                <a:cs typeface="Arial" panose="020B0604020202020204" pitchFamily="34" charset="0"/>
              </a:rPr>
              <a:t>power your home and EV with solar and battery storage</a:t>
            </a:r>
            <a:br>
              <a:rPr lang="en-US" altLang="en-US" sz="2000" b="1" dirty="0">
                <a:solidFill>
                  <a:schemeClr val="tx1"/>
                </a:solidFill>
                <a:latin typeface="Arial" panose="020B0604020202020204" pitchFamily="34" charset="0"/>
                <a:cs typeface="Arial" panose="020B0604020202020204" pitchFamily="34" charset="0"/>
              </a:rPr>
            </a:br>
            <a:r>
              <a:rPr lang="en-US" altLang="en-US" sz="2000" b="1" dirty="0">
                <a:solidFill>
                  <a:schemeClr val="tx1"/>
                </a:solidFill>
                <a:latin typeface="Arial" panose="020B0604020202020204" pitchFamily="34" charset="0"/>
                <a:cs typeface="Arial" panose="020B0604020202020204" pitchFamily="34" charset="0"/>
              </a:rPr>
              <a:t>and mange your home with smart appliance and chargers </a:t>
            </a:r>
            <a:br>
              <a:rPr lang="en-US" altLang="en-US" sz="2000" b="1" dirty="0">
                <a:solidFill>
                  <a:schemeClr val="tx1"/>
                </a:solidFill>
                <a:latin typeface="Arial" panose="020B0604020202020204" pitchFamily="34" charset="0"/>
                <a:cs typeface="Arial" panose="020B0604020202020204" pitchFamily="34" charset="0"/>
              </a:rPr>
            </a:br>
            <a:r>
              <a:rPr lang="en-US" altLang="en-US" sz="2000" b="1" dirty="0">
                <a:solidFill>
                  <a:schemeClr val="tx1"/>
                </a:solidFill>
                <a:latin typeface="Arial" panose="020B0604020202020204" pitchFamily="34" charset="0"/>
                <a:cs typeface="Arial" panose="020B0604020202020204" pitchFamily="34" charset="0"/>
              </a:rPr>
              <a:t>And you can send your stored energy to the grid as part of a virtual power plant</a:t>
            </a:r>
            <a:br>
              <a:rPr lang="en-US" altLang="en-US" sz="2000" b="1" dirty="0">
                <a:solidFill>
                  <a:schemeClr val="tx1"/>
                </a:solidFill>
                <a:latin typeface="Arial" panose="020B0604020202020204" pitchFamily="34" charset="0"/>
                <a:cs typeface="Arial" panose="020B0604020202020204" pitchFamily="34" charset="0"/>
              </a:rPr>
            </a:br>
            <a:r>
              <a:rPr lang="en-US" altLang="en-US" sz="2000" b="1" dirty="0">
                <a:solidFill>
                  <a:schemeClr val="tx1"/>
                </a:solidFill>
                <a:latin typeface="Arial" panose="020B0604020202020204" pitchFamily="34" charset="0"/>
                <a:cs typeface="Arial" panose="020B0604020202020204" pitchFamily="34" charset="0"/>
              </a:rPr>
              <a:t>What would it take? Energy deregulation 2.0</a:t>
            </a:r>
          </a:p>
        </p:txBody>
      </p:sp>
      <p:pic>
        <p:nvPicPr>
          <p:cNvPr id="8" name="Picture 7">
            <a:extLst>
              <a:ext uri="{FF2B5EF4-FFF2-40B4-BE49-F238E27FC236}">
                <a16:creationId xmlns:a16="http://schemas.microsoft.com/office/drawing/2014/main" id="{EAA038DE-BE09-B81C-72EB-D2EC52108B23}"/>
              </a:ext>
            </a:extLst>
          </p:cNvPr>
          <p:cNvPicPr>
            <a:picLocks noChangeAspect="1"/>
          </p:cNvPicPr>
          <p:nvPr/>
        </p:nvPicPr>
        <p:blipFill>
          <a:blip r:embed="rId3"/>
          <a:stretch>
            <a:fillRect/>
          </a:stretch>
        </p:blipFill>
        <p:spPr>
          <a:xfrm>
            <a:off x="797859" y="3164541"/>
            <a:ext cx="8437920" cy="3523702"/>
          </a:xfrm>
          <a:prstGeom prst="rect">
            <a:avLst/>
          </a:prstGeom>
        </p:spPr>
      </p:pic>
    </p:spTree>
    <p:extLst>
      <p:ext uri="{BB962C8B-B14F-4D97-AF65-F5344CB8AC3E}">
        <p14:creationId xmlns:p14="http://schemas.microsoft.com/office/powerpoint/2010/main" val="301445075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41ADB9-5DBC-E758-F293-809ED0B32E9D}"/>
              </a:ext>
            </a:extLst>
          </p:cNvPr>
          <p:cNvSpPr txBox="1"/>
          <p:nvPr/>
        </p:nvSpPr>
        <p:spPr>
          <a:xfrm>
            <a:off x="1165412" y="914400"/>
            <a:ext cx="8770350" cy="3970318"/>
          </a:xfrm>
          <a:prstGeom prst="rect">
            <a:avLst/>
          </a:prstGeom>
          <a:noFill/>
        </p:spPr>
        <p:txBody>
          <a:bodyPr wrap="none" rtlCol="0">
            <a:spAutoFit/>
          </a:bodyPr>
          <a:lstStyle/>
          <a:p>
            <a:r>
              <a:rPr lang="en-US" dirty="0"/>
              <a:t>Benefits of VPP</a:t>
            </a:r>
          </a:p>
          <a:p>
            <a:endParaRPr lang="en-US" dirty="0"/>
          </a:p>
          <a:p>
            <a:r>
              <a:rPr lang="en-US" dirty="0"/>
              <a:t>Adding capacity and quickly GW nation wide (without big siting/permitting issues) </a:t>
            </a:r>
          </a:p>
          <a:p>
            <a:endParaRPr lang="en-US" dirty="0"/>
          </a:p>
          <a:p>
            <a:r>
              <a:rPr lang="en-US" dirty="0"/>
              <a:t>Economic Efficiency – the market delivers the value (but with rules)</a:t>
            </a:r>
          </a:p>
          <a:p>
            <a:endParaRPr lang="en-US" dirty="0"/>
          </a:p>
          <a:p>
            <a:r>
              <a:rPr lang="en-US" dirty="0"/>
              <a:t>Energy Efficiency  -  better use of all the components in the system</a:t>
            </a:r>
          </a:p>
          <a:p>
            <a:endParaRPr lang="en-US" dirty="0"/>
          </a:p>
          <a:p>
            <a:r>
              <a:rPr lang="en-US" dirty="0"/>
              <a:t>Better understanding of the energy system – education</a:t>
            </a:r>
          </a:p>
          <a:p>
            <a:endParaRPr lang="en-US" dirty="0"/>
          </a:p>
          <a:p>
            <a:r>
              <a:rPr lang="en-US" dirty="0"/>
              <a:t>Cleaner with the same or better reliability, resiliency and affordability</a:t>
            </a:r>
          </a:p>
          <a:p>
            <a:endParaRPr lang="en-US" dirty="0"/>
          </a:p>
          <a:p>
            <a:endParaRPr lang="en-US" dirty="0"/>
          </a:p>
          <a:p>
            <a:r>
              <a:rPr lang="en-US"/>
              <a:t>THERE ARE COSTS </a:t>
            </a:r>
            <a:endParaRPr lang="en-US" dirty="0"/>
          </a:p>
        </p:txBody>
      </p:sp>
    </p:spTree>
    <p:extLst>
      <p:ext uri="{BB962C8B-B14F-4D97-AF65-F5344CB8AC3E}">
        <p14:creationId xmlns:p14="http://schemas.microsoft.com/office/powerpoint/2010/main" val="99457922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5460</TotalTime>
  <Words>1263</Words>
  <Application>Microsoft Office PowerPoint</Application>
  <PresentationFormat>Widescreen</PresentationFormat>
  <Paragraphs>131</Paragraphs>
  <Slides>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future for clean energy – integrated and holistic – a system You can:  upgrade you home in term of the building shell and weatherization  electrify your home with heat pumps, induction stoves and LED lights upgrade your ride to an EV and EV charger power your home and EV with solar and battery storage and mange your home with smart appliance and chargers  And you can send your stored energy to the grid as part of a virtual power plant What would it take? Energy deregulation 2.0</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Winka</dc:creator>
  <cp:lastModifiedBy>Michael Winka</cp:lastModifiedBy>
  <cp:revision>1</cp:revision>
  <dcterms:created xsi:type="dcterms:W3CDTF">2026-03-14T18:31:40Z</dcterms:created>
  <dcterms:modified xsi:type="dcterms:W3CDTF">2026-03-19T15:14:48Z</dcterms:modified>
</cp:coreProperties>
</file>